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Light"/>
      <p:regular r:id="rId17"/>
    </p:embeddedFont>
    <p:embeddedFont>
      <p:font typeface="Pretendard Medium"/>
      <p:bold r:id="rId18"/>
    </p:embeddedFont>
    <p:embeddedFont>
      <p:font typeface="Pretendard Bold"/>
      <p:bold r:id="rId19"/>
    </p:embeddedFont>
    <p:embeddedFont>
      <p:font typeface="Pretendard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40700" y="9334500"/>
            <a:ext cx="12166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494A4E"/>
                </a:solidFill>
                <a:latin typeface="Pretendard Medium"/>
              </a:rPr>
              <a:t>201910667 </a:t>
            </a:r>
            <a:r>
              <a:rPr lang="ko-KR" sz="2100" b="false" i="false" u="none" strike="noStrike">
                <a:solidFill>
                  <a:srgbClr val="494A4E"/>
                </a:solidFill>
                <a:ea typeface="Pretendard Medium"/>
              </a:rPr>
              <a:t>김민재</a:t>
            </a:r>
            <a:r>
              <a:rPr lang="en-US" sz="2100" b="false" i="false" u="none" strike="noStrike">
                <a:solidFill>
                  <a:srgbClr val="494A4E"/>
                </a:solidFill>
                <a:latin typeface="Pretendard Medium"/>
              </a:rPr>
              <a:t> , 201910695 </a:t>
            </a:r>
            <a:r>
              <a:rPr lang="ko-KR" sz="2100" b="false" i="false" u="none" strike="noStrike">
                <a:solidFill>
                  <a:srgbClr val="494A4E"/>
                </a:solidFill>
                <a:ea typeface="Pretendard Medium"/>
              </a:rPr>
              <a:t>이경수</a:t>
            </a:r>
            <a:r>
              <a:rPr lang="en-US" sz="2100" b="false" i="false" u="none" strike="noStrike">
                <a:solidFill>
                  <a:srgbClr val="494A4E"/>
                </a:solidFill>
                <a:latin typeface="Pretendard Medium"/>
              </a:rPr>
              <a:t> , 201910669 </a:t>
            </a:r>
            <a:r>
              <a:rPr lang="ko-KR" sz="2100" b="false" i="false" u="none" strike="noStrike">
                <a:solidFill>
                  <a:srgbClr val="494A4E"/>
                </a:solidFill>
                <a:ea typeface="Pretendard Medium"/>
              </a:rPr>
              <a:t>김주경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1800" y="3340100"/>
            <a:ext cx="12344400" cy="297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딥러닝을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활용한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자율주행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서빙로봇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PPT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92300" y="2844800"/>
            <a:ext cx="57785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78900" y="3937000"/>
            <a:ext cx="6172200" cy="363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00" y="1473200"/>
            <a:ext cx="3733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색상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구분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525000"/>
          </a:xfrm>
          <a:prstGeom prst="rect">
            <a:avLst/>
          </a:prstGeom>
          <a:effectLst>
            <a:outerShdw dir="4020000" dist="366392" blurRad="1129729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57900" y="2082800"/>
            <a:ext cx="6172200" cy="6121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7400" y="1574800"/>
            <a:ext cx="4546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9500" y="86106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4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보조배터리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포함한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모습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2800" y="42672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7400" y="42672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하드웨어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구성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2800" y="53848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7400" y="53848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소프트웨어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92800" y="65024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07400" y="65024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시행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2800" y="76327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07400" y="76327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최종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결과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525000"/>
          </a:xfrm>
          <a:prstGeom prst="rect">
            <a:avLst/>
          </a:prstGeom>
          <a:effectLst>
            <a:outerShdw dir="4020000" dist="366392" blurRad="1129729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4343400"/>
            <a:ext cx="3416300" cy="346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3416300"/>
            <a:ext cx="4457700" cy="445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56800" y="4330700"/>
            <a:ext cx="2400300" cy="347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60000">
            <a:off x="13119100" y="4343400"/>
            <a:ext cx="3810000" cy="3162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7400" y="1574800"/>
            <a:ext cx="42037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하드웨어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1400" y="8128000"/>
            <a:ext cx="11569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65mm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바퀴휠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+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모터기어박스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+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연결커넥터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+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리튬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배터리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+ PCB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바디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" y="81280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라즈베리파이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4B+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525000"/>
          </a:xfrm>
          <a:prstGeom prst="rect">
            <a:avLst/>
          </a:prstGeom>
          <a:effectLst>
            <a:outerShdw dir="4020000" dist="366392" blurRad="1129729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55800" y="3517900"/>
            <a:ext cx="6172200" cy="335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29900" y="3073400"/>
            <a:ext cx="4089400" cy="397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400" y="1574800"/>
            <a:ext cx="4546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현재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하드웨어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5500" y="75946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엔비디아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젯슨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나노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0" y="75946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JGA 37-520 DC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모터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525000"/>
          </a:xfrm>
          <a:prstGeom prst="rect">
            <a:avLst/>
          </a:prstGeom>
          <a:effectLst>
            <a:outerShdw dir="4020000" dist="366392" blurRad="1129729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92300" y="2628900"/>
            <a:ext cx="6172200" cy="513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12300" y="2628900"/>
            <a:ext cx="6540500" cy="513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400" y="1574800"/>
            <a:ext cx="4546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하드웨어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2000" y="87122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9800" y="8712200"/>
            <a:ext cx="58801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레이더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센서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525000"/>
          </a:xfrm>
          <a:prstGeom prst="rect">
            <a:avLst/>
          </a:prstGeom>
          <a:effectLst>
            <a:outerShdw dir="4020000" dist="366392" blurRad="1129729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3695700"/>
            <a:ext cx="10439400" cy="544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66100" y="2336800"/>
            <a:ext cx="9080500" cy="5372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400" y="1574800"/>
            <a:ext cx="42164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600" b="true" i="false" u="none" strike="noStrike">
                <a:solidFill>
                  <a:srgbClr val="000000"/>
                </a:solidFill>
                <a:ea typeface="Pretendard Bold"/>
              </a:rPr>
              <a:t>문제점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100" y="2768600"/>
            <a:ext cx="6654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기존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보드의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성능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부족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13100" y="3771900"/>
            <a:ext cx="2641600" cy="274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73900" y="3771900"/>
            <a:ext cx="2717800" cy="259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074400" y="3771900"/>
            <a:ext cx="4686300" cy="259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00" y="1447800"/>
            <a:ext cx="3733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수정된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하드웨어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52800" y="7797800"/>
            <a:ext cx="11582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700" b="true" i="false" u="none" strike="noStrike">
                <a:solidFill>
                  <a:srgbClr val="717377"/>
                </a:solidFill>
                <a:ea typeface="Pretendard Regular"/>
              </a:rPr>
              <a:t>바디</a:t>
            </a:r>
            <a:r>
              <a:rPr lang="en-US" sz="2700" b="tru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717377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1803400"/>
            <a:ext cx="6934200" cy="769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19300" y="2667000"/>
            <a:ext cx="4851400" cy="14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19300" y="4267200"/>
            <a:ext cx="48514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00400" y="5943600"/>
            <a:ext cx="2311400" cy="304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4200" y="1473200"/>
            <a:ext cx="3733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사물인식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성공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2857500"/>
            <a:ext cx="6172200" cy="394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34400" y="2654300"/>
            <a:ext cx="6172200" cy="436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딥러닝을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활용한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자율주행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서빙로봇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00" y="1473200"/>
            <a:ext cx="3733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모터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파워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조절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